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64" d="100"/>
          <a:sy n="64" d="100"/>
        </p:scale>
        <p:origin x="680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0684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32203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366764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44937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38227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34959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27755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197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352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901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5685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3C3339-3FDF-46CB-BBEB-3BED32FE06F0}" type="datetimeFigureOut">
              <a:rPr lang="en-US" smtClean="0"/>
              <a:t>10/7/2023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71B25A-9827-4830-87DE-D1401C4B94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6207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es.slideshare.net/audityasutarto/psikologi-industri-motivasi-kerja?next_slideshow=true#6" TargetMode="Externa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4179097" y="1808922"/>
            <a:ext cx="2772555" cy="461665"/>
          </a:xfrm>
          <a:prstGeom prst="rect">
            <a:avLst/>
          </a:prstGeom>
          <a:solidFill>
            <a:schemeClr val="tx1"/>
          </a:solidFill>
        </p:spPr>
        <p:txBody>
          <a:bodyPr wrap="none" rtlCol="0">
            <a:spAutoFit/>
          </a:bodyPr>
          <a:lstStyle/>
          <a:p>
            <a:pPr algn="ctr"/>
            <a:r>
              <a:rPr lang="en-US" sz="2400" dirty="0" smtClean="0">
                <a:solidFill>
                  <a:schemeClr val="bg1"/>
                </a:solidFill>
              </a:rPr>
              <a:t>PSIKOLOGI INDUSTRI</a:t>
            </a: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5" name="TextBox 1"/>
          <p:cNvSpPr txBox="1">
            <a:spLocks noChangeArrowheads="1"/>
          </p:cNvSpPr>
          <p:nvPr/>
        </p:nvSpPr>
        <p:spPr bwMode="auto">
          <a:xfrm>
            <a:off x="2745974" y="2474844"/>
            <a:ext cx="563880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000" b="1" dirty="0" smtClean="0"/>
              <a:t>Week </a:t>
            </a:r>
            <a:r>
              <a:rPr lang="en-US" sz="2000" b="1" dirty="0" smtClean="0"/>
              <a:t>3</a:t>
            </a:r>
            <a:endParaRPr lang="en-US" sz="2000" b="1" dirty="0" smtClean="0"/>
          </a:p>
          <a:p>
            <a:pPr algn="ctr"/>
            <a:endParaRPr lang="en-US" sz="2000" b="1" dirty="0"/>
          </a:p>
        </p:txBody>
      </p:sp>
      <p:sp>
        <p:nvSpPr>
          <p:cNvPr id="2" name="TextBox 1"/>
          <p:cNvSpPr txBox="1"/>
          <p:nvPr/>
        </p:nvSpPr>
        <p:spPr>
          <a:xfrm>
            <a:off x="3507974" y="3283184"/>
            <a:ext cx="4114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MOTIVASI KERJA</a:t>
            </a:r>
            <a:endParaRPr lang="en-US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Picture 2" descr="Motivasi Kerja Karyawan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178" b="9387"/>
          <a:stretch/>
        </p:blipFill>
        <p:spPr bwMode="auto">
          <a:xfrm>
            <a:off x="2998167" y="3929515"/>
            <a:ext cx="5715000" cy="26139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89066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Motivasi Kerja guna Meningkatkan Produktivitas Karyawan Halaman 2 -  Kompasiana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81330" y="566529"/>
            <a:ext cx="7663619" cy="55659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85092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94077" y="1885870"/>
            <a:ext cx="3803845" cy="30862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050382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81878" y="1078900"/>
            <a:ext cx="6096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b="1" dirty="0">
                <a:latin typeface="Source Sans Pro"/>
              </a:rPr>
              <a:t>LEARNING OUTCOMES </a:t>
            </a:r>
            <a:endParaRPr lang="en-US" b="1" dirty="0" smtClean="0">
              <a:latin typeface="Source Sans Pro"/>
            </a:endParaRPr>
          </a:p>
          <a:p>
            <a:endParaRPr lang="en-US" b="1" dirty="0">
              <a:latin typeface="Source Sans Pro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latin typeface="Source Sans Pro"/>
              </a:rPr>
              <a:t>Memahami</a:t>
            </a:r>
            <a:r>
              <a:rPr lang="en-US" dirty="0" smtClean="0">
                <a:latin typeface="Source Sans Pro"/>
              </a:rPr>
              <a:t> </a:t>
            </a:r>
            <a:r>
              <a:rPr lang="en-US" dirty="0" err="1" smtClean="0">
                <a:latin typeface="Source Sans Pro"/>
              </a:rPr>
              <a:t>k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onsep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kerja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Menjelaskan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berbagai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motivasi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Memahami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bagaimana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cara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memotivasi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pekerja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45036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73155" y="889408"/>
            <a:ext cx="6096000" cy="92333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fi-FI" dirty="0" smtClean="0">
                <a:latin typeface="Source Sans Pro"/>
              </a:rPr>
              <a:t>Konsep</a:t>
            </a:r>
            <a:r>
              <a:rPr lang="fi-FI" b="1" dirty="0" smtClean="0">
                <a:latin typeface="Source Sans Pro"/>
              </a:rPr>
              <a:t> </a:t>
            </a:r>
            <a:r>
              <a:rPr lang="fi-FI" dirty="0" smtClean="0">
                <a:solidFill>
                  <a:srgbClr val="000000"/>
                </a:solidFill>
                <a:latin typeface="Source Sans Pro"/>
              </a:rPr>
              <a:t>motivasi </a:t>
            </a:r>
          </a:p>
          <a:p>
            <a:r>
              <a:rPr lang="fi-FI" dirty="0" smtClean="0">
                <a:solidFill>
                  <a:srgbClr val="000000"/>
                </a:solidFill>
                <a:latin typeface="Source Sans Pro"/>
              </a:rPr>
              <a:t>Teori motivasi </a:t>
            </a:r>
          </a:p>
          <a:p>
            <a:r>
              <a:rPr lang="fi-FI" dirty="0" smtClean="0">
                <a:solidFill>
                  <a:srgbClr val="000000"/>
                </a:solidFill>
                <a:latin typeface="Source Sans Pro"/>
              </a:rPr>
              <a:t>Meningkatkan </a:t>
            </a:r>
            <a:r>
              <a:rPr lang="fi-FI" dirty="0">
                <a:solidFill>
                  <a:srgbClr val="000000"/>
                </a:solidFill>
                <a:latin typeface="Source Sans Pro"/>
              </a:rPr>
              <a:t>Motivasi </a:t>
            </a:r>
            <a:endParaRPr 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573155" y="397565"/>
            <a:ext cx="220980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err="1" smtClean="0"/>
              <a:t>Fokus</a:t>
            </a:r>
            <a:r>
              <a:rPr lang="en-US" dirty="0" smtClean="0"/>
              <a:t>:</a:t>
            </a:r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82957" y="2039554"/>
            <a:ext cx="5658596" cy="3878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634387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6456" y="481256"/>
            <a:ext cx="328211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I. KONSEP </a:t>
            </a:r>
            <a:r>
              <a:rPr lang="en-US" sz="24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MOTIVASI</a:t>
            </a:r>
            <a:endParaRPr lang="en-US" sz="2400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1939" y="1372322"/>
            <a:ext cx="1080714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2"/>
              </a:rPr>
              <a:t>Pengertian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Motivasi</a:t>
            </a:r>
            <a:endParaRPr lang="en-US" dirty="0">
              <a:solidFill>
                <a:srgbClr val="000000"/>
              </a:solidFill>
              <a:latin typeface="ff2"/>
            </a:endParaRPr>
          </a:p>
          <a:p>
            <a:endParaRPr lang="en-US" dirty="0" smtClean="0">
              <a:solidFill>
                <a:srgbClr val="000000"/>
              </a:solidFill>
              <a:latin typeface="ff3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berasal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kata motif (</a:t>
            </a:r>
            <a:r>
              <a:rPr lang="en-US" dirty="0">
                <a:solidFill>
                  <a:srgbClr val="000000"/>
                </a:solidFill>
                <a:latin typeface="ff4"/>
              </a:rPr>
              <a:t>motive</a:t>
            </a:r>
            <a:r>
              <a:rPr lang="en-US" dirty="0">
                <a:solidFill>
                  <a:srgbClr val="000000"/>
                </a:solidFill>
                <a:latin typeface="ff3"/>
              </a:rPr>
              <a:t>),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berarti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dorongan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pendorong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atau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tenaga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pendorong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mendorong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manusia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bertindak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atau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tenaga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di</a:t>
            </a: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manusia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menyebabkan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manusia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bertindak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</a:p>
          <a:p>
            <a:endParaRPr lang="en-US" dirty="0" smtClean="0">
              <a:solidFill>
                <a:srgbClr val="000000"/>
              </a:solidFill>
              <a:latin typeface="ff3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juga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berarti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kondisi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mendorong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atau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menjadi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sebab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seseorang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melakukan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perbuatan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atau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kegiatan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berlangsung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sadar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ff3"/>
            </a:endParaRPr>
          </a:p>
        </p:txBody>
      </p:sp>
    </p:spTree>
    <p:extLst>
      <p:ext uri="{BB962C8B-B14F-4D97-AF65-F5344CB8AC3E}">
        <p14:creationId xmlns:p14="http://schemas.microsoft.com/office/powerpoint/2010/main" val="827078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22243" y="918365"/>
            <a:ext cx="1067793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3"/>
              </a:rPr>
              <a:t>Beberapa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Pengertian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menurut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para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ahli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:</a:t>
            </a:r>
          </a:p>
          <a:p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>
                <a:solidFill>
                  <a:srgbClr val="000000"/>
                </a:solidFill>
                <a:latin typeface="ff3"/>
              </a:rPr>
              <a:t>a. Mathis &amp; Jackson (2006)</a:t>
            </a: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merupakan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hasrat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di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seseorang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menyebabkan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orang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tersebut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melakukan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tindakan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Seseorang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melakukan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tindakan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hal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mencapai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tujuan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Oleh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sebab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merupakan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penggerak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mengarahkan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pada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tujuan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jarang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muncul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sia-sia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.</a:t>
            </a:r>
          </a:p>
          <a:p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>
                <a:solidFill>
                  <a:srgbClr val="000000"/>
                </a:solidFill>
                <a:latin typeface="ff3"/>
              </a:rPr>
              <a:t>b. Robbins (2003)</a:t>
            </a: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sebagai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proses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menjelaskan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intensitas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individu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arah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ketekunan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upaya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mencapai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tujuan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>
                <a:solidFill>
                  <a:srgbClr val="000000"/>
                </a:solidFill>
                <a:latin typeface="ff4"/>
              </a:rPr>
              <a:t>(Motivation as the processes that account for an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>
                <a:solidFill>
                  <a:srgbClr val="000000"/>
                </a:solidFill>
                <a:latin typeface="ff4"/>
              </a:rPr>
              <a:t>individual’s intensity, direction, and persistence of effort toward attaining a goal)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ff4"/>
            </a:endParaRPr>
          </a:p>
        </p:txBody>
      </p:sp>
    </p:spTree>
    <p:extLst>
      <p:ext uri="{BB962C8B-B14F-4D97-AF65-F5344CB8AC3E}">
        <p14:creationId xmlns:p14="http://schemas.microsoft.com/office/powerpoint/2010/main" val="2293719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56591" y="1305342"/>
            <a:ext cx="10346635" cy="357020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600" b="1" dirty="0" err="1" smtClean="0">
                <a:solidFill>
                  <a:srgbClr val="000000"/>
                </a:solidFill>
                <a:latin typeface="ff3"/>
              </a:rPr>
              <a:t>Motivasi</a:t>
            </a:r>
            <a:r>
              <a:rPr lang="en-US" sz="3600" b="1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didefinisikan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sebagai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sesuatu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>
                <a:solidFill>
                  <a:srgbClr val="000000"/>
                </a:solidFill>
                <a:latin typeface="ff3"/>
              </a:rPr>
              <a:t>proses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menjelaskan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mengenai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kekuatan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arah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ketekunan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seseorang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upaya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mencapai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tujuan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endParaRPr lang="en-US" dirty="0" smtClean="0">
              <a:solidFill>
                <a:srgbClr val="000000"/>
              </a:solidFill>
              <a:latin typeface="ff3"/>
            </a:endParaRPr>
          </a:p>
          <a:p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ff3"/>
              </a:rPr>
              <a:t>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dimaksud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kekuatan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(</a:t>
            </a:r>
            <a:r>
              <a:rPr lang="en-US" sz="3200" b="1" dirty="0">
                <a:solidFill>
                  <a:srgbClr val="000000"/>
                </a:solidFill>
                <a:latin typeface="ff3"/>
              </a:rPr>
              <a:t>intensity</a:t>
            </a:r>
            <a:r>
              <a:rPr lang="en-US" dirty="0">
                <a:solidFill>
                  <a:srgbClr val="000000"/>
                </a:solidFill>
                <a:latin typeface="ff3"/>
              </a:rPr>
              <a:t>)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adalah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gambaran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mengenai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seberapa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keras</a:t>
            </a:r>
            <a:r>
              <a:rPr lang="en-US" dirty="0">
                <a:solidFill>
                  <a:srgbClr val="000000"/>
                </a:solidFill>
                <a:latin typeface="ff3"/>
              </a:rPr>
              <a:t> orang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berusaha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Jika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adanya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kekuatan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yang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besar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belum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tentu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memberikan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hasil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kinerja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memuaskan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kecuali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upaya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disalurkan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arahan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(direction)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memberikan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keuntungan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bagi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organisasi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</a:p>
          <a:p>
            <a:endParaRPr lang="en-US" dirty="0" smtClean="0">
              <a:solidFill>
                <a:srgbClr val="000000"/>
              </a:solidFill>
              <a:latin typeface="ff3"/>
            </a:endParaRPr>
          </a:p>
          <a:p>
            <a:r>
              <a:rPr lang="en-US" dirty="0" err="1" smtClean="0">
                <a:solidFill>
                  <a:srgbClr val="000000"/>
                </a:solidFill>
                <a:latin typeface="ff3"/>
              </a:rPr>
              <a:t>Sedangkan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ketekunan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(</a:t>
            </a:r>
            <a:r>
              <a:rPr lang="en-US" sz="3200" b="1" dirty="0">
                <a:solidFill>
                  <a:srgbClr val="000000"/>
                </a:solidFill>
                <a:latin typeface="ff3"/>
              </a:rPr>
              <a:t>persistence</a:t>
            </a:r>
            <a:r>
              <a:rPr lang="en-US" dirty="0">
                <a:solidFill>
                  <a:srgbClr val="000000"/>
                </a:solidFill>
                <a:latin typeface="ff3"/>
              </a:rPr>
              <a:t>)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yaitu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mengukur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berapa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lama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seseorang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dapat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mempertahankan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upaya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mewujudkan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tujuan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mereka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ff3"/>
            </a:endParaRPr>
          </a:p>
        </p:txBody>
      </p:sp>
    </p:spTree>
    <p:extLst>
      <p:ext uri="{BB962C8B-B14F-4D97-AF65-F5344CB8AC3E}">
        <p14:creationId xmlns:p14="http://schemas.microsoft.com/office/powerpoint/2010/main" val="9822198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19022" y="336059"/>
            <a:ext cx="34058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II. </a:t>
            </a:r>
            <a:r>
              <a:rPr lang="en-US" sz="2400" dirty="0" err="1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Teori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 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–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Teori</a:t>
            </a:r>
            <a:r>
              <a:rPr lang="en-US" sz="2400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 </a:t>
            </a:r>
            <a:r>
              <a:rPr lang="en-US" sz="2400" dirty="0" err="1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ff2"/>
              </a:rPr>
              <a:t>Motivasi</a:t>
            </a:r>
            <a:endParaRPr lang="en-US" sz="2400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687987" y="1485108"/>
            <a:ext cx="272388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2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Hierarki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Kebutuhan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687987" y="3003489"/>
            <a:ext cx="4442242" cy="147732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Fisiologis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>
                <a:solidFill>
                  <a:srgbClr val="000000"/>
                </a:solidFill>
                <a:latin typeface="ff4"/>
              </a:rPr>
              <a:t>(physiological need</a:t>
            </a:r>
            <a:r>
              <a:rPr lang="en-US" dirty="0" smtClean="0">
                <a:solidFill>
                  <a:srgbClr val="000000"/>
                </a:solidFill>
                <a:latin typeface="ff4"/>
              </a:rPr>
              <a:t>)</a:t>
            </a:r>
          </a:p>
          <a:p>
            <a:r>
              <a:rPr lang="en-US" dirty="0" err="1"/>
              <a:t>Kebutuhan</a:t>
            </a:r>
            <a:r>
              <a:rPr lang="en-US" dirty="0"/>
              <a:t> Rasa </a:t>
            </a:r>
            <a:r>
              <a:rPr lang="en-US" dirty="0" err="1" smtClean="0"/>
              <a:t>Aman</a:t>
            </a:r>
            <a:endParaRPr lang="en-US" dirty="0" smtClean="0"/>
          </a:p>
          <a:p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 smtClean="0"/>
              <a:t>Sosial</a:t>
            </a:r>
            <a:endParaRPr lang="en-US" dirty="0" smtClean="0"/>
          </a:p>
          <a:p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 smtClean="0"/>
              <a:t>Penghargaan</a:t>
            </a:r>
            <a:endParaRPr lang="en-US" dirty="0" smtClean="0"/>
          </a:p>
          <a:p>
            <a:r>
              <a:rPr lang="en-US" dirty="0" err="1"/>
              <a:t>Kebutuhan</a:t>
            </a:r>
            <a:r>
              <a:rPr lang="en-US" dirty="0"/>
              <a:t> </a:t>
            </a:r>
            <a:r>
              <a:rPr lang="en-US" dirty="0" err="1"/>
              <a:t>Aktualisasi</a:t>
            </a:r>
            <a:r>
              <a:rPr lang="en-US" dirty="0"/>
              <a:t> </a:t>
            </a:r>
            <a:r>
              <a:rPr lang="en-US" dirty="0" err="1"/>
              <a:t>diri</a:t>
            </a:r>
            <a:endParaRPr lang="en-US" dirty="0"/>
          </a:p>
        </p:txBody>
      </p:sp>
      <p:pic>
        <p:nvPicPr>
          <p:cNvPr id="5122" name="Picture 2" descr="Maslow's Hierarchy of Need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8756" y="1812953"/>
            <a:ext cx="6863244" cy="4852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4430115" y="469445"/>
            <a:ext cx="7556475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terbaik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diketahui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hierarki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dari</a:t>
            </a:r>
            <a:endParaRPr lang="en-US" dirty="0">
              <a:solidFill>
                <a:srgbClr val="000000"/>
              </a:solidFill>
              <a:latin typeface="ff3"/>
            </a:endParaRPr>
          </a:p>
          <a:p>
            <a:r>
              <a:rPr lang="en-US" dirty="0">
                <a:solidFill>
                  <a:srgbClr val="000000"/>
                </a:solidFill>
                <a:latin typeface="ff3"/>
              </a:rPr>
              <a:t>Abraham Maslow. Maslow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membuat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hipotesis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di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setiap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manusia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terdapat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hierarki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lima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yaitu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: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332198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791816" y="210092"/>
            <a:ext cx="9902687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2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X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2"/>
              </a:rPr>
              <a:t>Y</a:t>
            </a:r>
          </a:p>
          <a:p>
            <a:endParaRPr lang="en-US" sz="1400" dirty="0">
              <a:solidFill>
                <a:srgbClr val="000000"/>
              </a:solidFill>
              <a:latin typeface="ff2"/>
            </a:endParaRPr>
          </a:p>
          <a:p>
            <a:r>
              <a:rPr lang="en-US" sz="1400" dirty="0">
                <a:solidFill>
                  <a:srgbClr val="000000"/>
                </a:solidFill>
                <a:latin typeface="ff3"/>
              </a:rPr>
              <a:t>Douglas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Mcregor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mengsusulkan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dua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sudut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pandang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mengenai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manusia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dari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sisi</a:t>
            </a:r>
            <a:endParaRPr lang="en-US" sz="1400" dirty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ff3"/>
              </a:rPr>
              <a:t>positif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negative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simbol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Y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X. </a:t>
            </a:r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Beliau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mnyimpulkan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sudut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pandang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manusia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para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manajer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tersebut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didasarkan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pada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asumsi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membentuk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perilaku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para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manajer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terhadap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para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pekerjanya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. </a:t>
            </a:r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endParaRPr lang="en-US" sz="1400" dirty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ff3"/>
              </a:rPr>
              <a:t>Menurut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X,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ada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asumsi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para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Pekerja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tidak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suka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bekerja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malas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tidak</a:t>
            </a:r>
            <a:endParaRPr lang="en-US" sz="1400" dirty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>
                <a:solidFill>
                  <a:srgbClr val="000000"/>
                </a:solidFill>
                <a:latin typeface="ff3"/>
              </a:rPr>
              <a:t>menyukai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tanggung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jawab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harus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dipaksa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mengerjakan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.</a:t>
            </a:r>
            <a:endParaRPr lang="en-US" sz="1400" b="0" i="0" dirty="0">
              <a:solidFill>
                <a:srgbClr val="000000"/>
              </a:solidFill>
              <a:effectLst/>
              <a:latin typeface="ff3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791816" y="3343513"/>
            <a:ext cx="4535558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 err="1">
                <a:solidFill>
                  <a:srgbClr val="000000"/>
                </a:solidFill>
                <a:latin typeface="ff3"/>
              </a:rPr>
              <a:t>Menurut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Y,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ada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asumsi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para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pekerja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suka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bekerja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kreatif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mencari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tanggung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jawab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dapat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menyodorkan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diri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sendiri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melakukan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pekerjaannya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. </a:t>
            </a:r>
            <a:endParaRPr lang="en-US" sz="1200" dirty="0" smtClean="0">
              <a:solidFill>
                <a:srgbClr val="000000"/>
              </a:solidFill>
              <a:latin typeface="ff3"/>
            </a:endParaRPr>
          </a:p>
          <a:p>
            <a:endParaRPr lang="en-US" sz="1200" dirty="0">
              <a:solidFill>
                <a:srgbClr val="000000"/>
              </a:solidFill>
              <a:latin typeface="ff3"/>
            </a:endParaRPr>
          </a:p>
          <a:p>
            <a:r>
              <a:rPr lang="en-US" sz="1200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lebih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memahami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sepenuhnya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berpikirlah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seperti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pada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hierarki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Maslow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Y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menyatakan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urutan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lebih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tinggi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akan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mendominasi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para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individu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. </a:t>
            </a:r>
            <a:endParaRPr lang="en-US" sz="1200" dirty="0" smtClean="0">
              <a:solidFill>
                <a:srgbClr val="000000"/>
              </a:solidFill>
              <a:latin typeface="ff3"/>
            </a:endParaRPr>
          </a:p>
          <a:p>
            <a:endParaRPr lang="en-US" sz="1200" dirty="0">
              <a:solidFill>
                <a:srgbClr val="000000"/>
              </a:solidFill>
              <a:latin typeface="ff3"/>
            </a:endParaRPr>
          </a:p>
          <a:p>
            <a:r>
              <a:rPr lang="en-US" sz="1200" dirty="0" smtClean="0">
                <a:solidFill>
                  <a:srgbClr val="000000"/>
                </a:solidFill>
                <a:latin typeface="ff3"/>
              </a:rPr>
              <a:t>McGregor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sendiri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meyakini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asumsi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Y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lebih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valid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daripada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X.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Maka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dari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itu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dia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mengusulkan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gagasan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sebagai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pengambilan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keputusan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serta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keterkaitan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kelompok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baik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memaksimalkan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motivasi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 smtClean="0">
                <a:solidFill>
                  <a:srgbClr val="000000"/>
                </a:solidFill>
                <a:latin typeface="ff3"/>
              </a:rPr>
              <a:t>seorang</a:t>
            </a:r>
            <a:r>
              <a:rPr lang="en-US" sz="12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200" dirty="0" err="1">
                <a:solidFill>
                  <a:srgbClr val="000000"/>
                </a:solidFill>
                <a:latin typeface="ff3"/>
              </a:rPr>
              <a:t>pekerja</a:t>
            </a:r>
            <a:r>
              <a:rPr lang="en-US" sz="1200" dirty="0">
                <a:solidFill>
                  <a:srgbClr val="000000"/>
                </a:solidFill>
                <a:latin typeface="ff3"/>
              </a:rPr>
              <a:t>.</a:t>
            </a:r>
            <a:endParaRPr lang="en-US" sz="1200" b="0" i="0" dirty="0">
              <a:solidFill>
                <a:srgbClr val="000000"/>
              </a:solidFill>
              <a:effectLst/>
              <a:latin typeface="ff3"/>
            </a:endParaRPr>
          </a:p>
        </p:txBody>
      </p:sp>
    </p:spTree>
    <p:extLst>
      <p:ext uri="{BB962C8B-B14F-4D97-AF65-F5344CB8AC3E}">
        <p14:creationId xmlns:p14="http://schemas.microsoft.com/office/powerpoint/2010/main" val="12187328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4" descr="Douglas Mcgregor Theory X Theory Y Pdf Merge Tool - royalrejaz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7180" y="3565023"/>
            <a:ext cx="5200410" cy="29252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6" descr="Theory X and Theory Y - Research Methodology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128" y="521460"/>
            <a:ext cx="5998386" cy="43288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304637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526775" y="306131"/>
            <a:ext cx="11310730" cy="29546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 smtClean="0">
                <a:solidFill>
                  <a:srgbClr val="000000"/>
                </a:solidFill>
                <a:latin typeface="ff2"/>
              </a:rPr>
              <a:t>Teori</a:t>
            </a:r>
            <a:r>
              <a:rPr lang="en-US" b="1" dirty="0" smtClean="0">
                <a:solidFill>
                  <a:srgbClr val="000000"/>
                </a:solidFill>
                <a:latin typeface="ff2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ff2"/>
              </a:rPr>
              <a:t>Dua</a:t>
            </a:r>
            <a:r>
              <a:rPr lang="en-US" b="1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b="1" dirty="0" err="1">
                <a:solidFill>
                  <a:srgbClr val="000000"/>
                </a:solidFill>
                <a:latin typeface="ff2"/>
              </a:rPr>
              <a:t>Faktor</a:t>
            </a:r>
            <a:endParaRPr lang="en-US" b="1" dirty="0">
              <a:solidFill>
                <a:srgbClr val="000000"/>
              </a:solidFill>
              <a:latin typeface="ff2"/>
            </a:endParaRPr>
          </a:p>
          <a:p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dua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faktor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pertama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sekali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dikemukakan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oleh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Frederick Herzberg. </a:t>
            </a:r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Dalam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ini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dikemukakan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bahwa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mengaitkan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factor- factor 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intrinsic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dengan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kepuasan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kerja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mengubungkan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factor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ekstrinsik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ketidakpuasan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kerja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. </a:t>
            </a:r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endParaRPr lang="en-US" sz="1400" dirty="0">
              <a:solidFill>
                <a:srgbClr val="000000"/>
              </a:solidFill>
              <a:latin typeface="ff3"/>
            </a:endParaRPr>
          </a:p>
          <a:p>
            <a:r>
              <a:rPr lang="en-US" sz="1400" dirty="0" smtClean="0">
                <a:solidFill>
                  <a:srgbClr val="000000"/>
                </a:solidFill>
                <a:latin typeface="ff3"/>
              </a:rPr>
              <a:t>Hal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itu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juga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disebut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sebagai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murni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. </a:t>
            </a:r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endParaRPr lang="en-US" sz="1400" dirty="0" smtClean="0">
              <a:solidFill>
                <a:srgbClr val="000000"/>
              </a:solidFill>
              <a:latin typeface="ff3"/>
            </a:endParaRPr>
          </a:p>
          <a:p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Menurut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Hertzberg, 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factor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factor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yang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mengarah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pada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kepuasan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pekerjaan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adalah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terpisah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berbeda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dari</a:t>
            </a:r>
            <a:endParaRPr lang="en-US" sz="1400" dirty="0">
              <a:solidFill>
                <a:srgbClr val="000000"/>
              </a:solidFill>
              <a:latin typeface="ff3"/>
            </a:endParaRPr>
          </a:p>
          <a:p>
            <a:r>
              <a:rPr lang="en-US" sz="1400" dirty="0">
                <a:solidFill>
                  <a:srgbClr val="000000"/>
                </a:solidFill>
                <a:latin typeface="ff3"/>
              </a:rPr>
              <a:t>factor- factor yang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mengarahkan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pada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ketidakpuasan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pekerjaan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Maka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dari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itu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Hertzberg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menyarankan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penekanan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pada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factor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factor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berhubungan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dengan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pekerjaan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itu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sendiri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atau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hasil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secara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langsung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dapat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diperoleh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dari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pekerjaannya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seperti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kesempatan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naik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jabatan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pengakuan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,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tanggung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>
                <a:solidFill>
                  <a:srgbClr val="000000"/>
                </a:solidFill>
                <a:latin typeface="ff3"/>
              </a:rPr>
              <a:t>jawab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dan</a:t>
            </a:r>
            <a:r>
              <a:rPr lang="en-US" sz="1400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sz="1400" dirty="0" err="1" smtClean="0">
                <a:solidFill>
                  <a:srgbClr val="000000"/>
                </a:solidFill>
                <a:latin typeface="ff3"/>
              </a:rPr>
              <a:t>pencapaian</a:t>
            </a:r>
            <a:r>
              <a:rPr lang="en-US" sz="1400" dirty="0">
                <a:solidFill>
                  <a:srgbClr val="000000"/>
                </a:solidFill>
                <a:latin typeface="ff3"/>
              </a:rPr>
              <a:t>.</a:t>
            </a:r>
            <a:endParaRPr lang="en-US" sz="1400" b="0" i="0" dirty="0">
              <a:solidFill>
                <a:srgbClr val="000000"/>
              </a:solidFill>
              <a:effectLst/>
              <a:latin typeface="ff3"/>
            </a:endParaRPr>
          </a:p>
        </p:txBody>
      </p:sp>
      <p:pic>
        <p:nvPicPr>
          <p:cNvPr id="7170" name="Picture 2" descr="Teori Dua Faktor Herzberg (Teori Motivator–Hygiene) - Ilmu Manajemen  Industri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53"/>
          <a:stretch/>
        </p:blipFill>
        <p:spPr bwMode="auto">
          <a:xfrm>
            <a:off x="1646443" y="3296479"/>
            <a:ext cx="8715909" cy="33726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03752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612912" y="304945"/>
            <a:ext cx="10618305" cy="98488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latin typeface="Google Sans"/>
              </a:rPr>
              <a:t>Menurut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teori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Dua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Faktor</a:t>
            </a:r>
            <a:r>
              <a:rPr lang="en-US" dirty="0">
                <a:latin typeface="Google Sans"/>
              </a:rPr>
              <a:t> Herzberg (1959) </a:t>
            </a:r>
            <a:r>
              <a:rPr lang="en-US" dirty="0" err="1">
                <a:latin typeface="Google Sans"/>
              </a:rPr>
              <a:t>dalam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Andjarwati</a:t>
            </a:r>
            <a:r>
              <a:rPr lang="en-US" dirty="0">
                <a:latin typeface="Google Sans"/>
              </a:rPr>
              <a:t> (2015) yang </a:t>
            </a:r>
            <a:r>
              <a:rPr lang="en-US" dirty="0" err="1">
                <a:latin typeface="Google Sans"/>
              </a:rPr>
              <a:t>menyatakan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bahwa</a:t>
            </a:r>
            <a:r>
              <a:rPr lang="en-US" dirty="0">
                <a:latin typeface="Google Sans"/>
              </a:rPr>
              <a:t> </a:t>
            </a:r>
            <a:r>
              <a:rPr lang="en-US" dirty="0" err="1">
                <a:latin typeface="Google Sans"/>
              </a:rPr>
              <a:t>adanya</a:t>
            </a:r>
            <a:r>
              <a:rPr lang="en-US" dirty="0">
                <a:latin typeface="Google Sans"/>
              </a:rPr>
              <a:t> </a:t>
            </a:r>
            <a:r>
              <a:rPr lang="en-US" dirty="0" err="1">
                <a:latin typeface="Google Sans"/>
              </a:rPr>
              <a:t>faktor</a:t>
            </a:r>
            <a:r>
              <a:rPr lang="en-US" dirty="0"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ketidakpuasan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seperti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kebijakan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perusahaan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pengawasasn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kondisi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kerja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,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serta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gaji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maka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lingkungan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kerja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dapat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mempengaruhi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kinerja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Google Sans"/>
              </a:rPr>
              <a:t> </a:t>
            </a:r>
            <a:r>
              <a:rPr lang="en-US" sz="2000" dirty="0" err="1">
                <a:solidFill>
                  <a:schemeClr val="accent1">
                    <a:lumMod val="75000"/>
                  </a:schemeClr>
                </a:solidFill>
                <a:latin typeface="Google Sans"/>
              </a:rPr>
              <a:t>karyawan</a:t>
            </a:r>
            <a:r>
              <a:rPr lang="en-US" dirty="0">
                <a:latin typeface="Google Sans"/>
              </a:rPr>
              <a:t>.</a:t>
            </a:r>
            <a:endParaRPr lang="en-US" dirty="0"/>
          </a:p>
        </p:txBody>
      </p:sp>
      <p:pic>
        <p:nvPicPr>
          <p:cNvPr id="9218" name="Picture 2" descr="Motivation Hygiene Theory dan Dual Factor Theory – Accountin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18"/>
          <a:stretch/>
        </p:blipFill>
        <p:spPr bwMode="auto">
          <a:xfrm>
            <a:off x="2272359" y="1399160"/>
            <a:ext cx="7299410" cy="52998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2386403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 descr="Teori Motivasi Herzber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5469" y="322330"/>
            <a:ext cx="8215819" cy="55318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8049696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30964" y="439341"/>
            <a:ext cx="105686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2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2"/>
              </a:rPr>
              <a:t> McClelland</a:t>
            </a: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ini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dikemukakan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oleh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David McClelland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rekan-rekannya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yaitu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melihat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:</a:t>
            </a:r>
            <a:endParaRPr lang="en-US" dirty="0">
              <a:solidFill>
                <a:srgbClr val="000000"/>
              </a:solidFill>
              <a:latin typeface="ff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930963" y="1513055"/>
            <a:ext cx="1024062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AutoNum type="arabicPeriod"/>
            </a:pPr>
            <a:r>
              <a:rPr lang="en-US" dirty="0" err="1" smtClean="0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pencapaian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dorongan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berprestasi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pencapaian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>
                <a:solidFill>
                  <a:srgbClr val="000000"/>
                </a:solidFill>
                <a:latin typeface="ff3"/>
              </a:rPr>
              <a:t>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berhubungan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serangkaian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standar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Seseorang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percaya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kepada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kemampuannya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sendiri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mengerjakan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pekerjaannya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mencapai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sesuatu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>
                <a:solidFill>
                  <a:srgbClr val="000000"/>
                </a:solidFill>
                <a:latin typeface="ff3"/>
              </a:rPr>
              <a:t>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diharapkan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Mereka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terlalu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mengharapkan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bantuan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orang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lain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mengerjakan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pekerjaannya</a:t>
            </a:r>
            <a:endParaRPr lang="en-US" dirty="0">
              <a:solidFill>
                <a:srgbClr val="000000"/>
              </a:solidFill>
              <a:latin typeface="ff3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930963" y="3002340"/>
            <a:ext cx="10240621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en-US" dirty="0">
                <a:solidFill>
                  <a:srgbClr val="000000"/>
                </a:solidFill>
                <a:latin typeface="ff3"/>
              </a:rPr>
              <a:t>2.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kekuasaan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membuat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orang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lain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berperilaku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cara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tidak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akan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dilakukan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tanpa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dirinya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Pada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umumnya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orang-orang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memiliki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tingkat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tinggi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terhadap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kekuasaan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lebih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menyukai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situasi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dimana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mereka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dapat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memperoleh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mempertahankan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pengendalian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sarana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memengaruhi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orang lain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organisasi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ff3"/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940901" y="4768624"/>
            <a:ext cx="10558672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68288" indent="-268288"/>
            <a:r>
              <a:rPr lang="en-US" dirty="0">
                <a:solidFill>
                  <a:srgbClr val="000000"/>
                </a:solidFill>
                <a:latin typeface="ff3"/>
              </a:rPr>
              <a:t>3.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afiliasi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keinginan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hubungan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penuh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persahabatan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 interpersonal </a:t>
            </a:r>
            <a:r>
              <a:rPr lang="en-US" dirty="0">
                <a:solidFill>
                  <a:srgbClr val="000000"/>
                </a:solidFill>
                <a:latin typeface="ff3"/>
              </a:rPr>
              <a:t>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dekat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. Orang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memiliki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kebutuhan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tinggi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berafiliasi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biasanya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senang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kasih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sayang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cenderung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menghindari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kekecewaan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ditolak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oleh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suatu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kelompok</a:t>
            </a:r>
            <a:r>
              <a:rPr lang="en-US" dirty="0">
                <a:solidFill>
                  <a:srgbClr val="000000"/>
                </a:solidFill>
                <a:latin typeface="ff3"/>
              </a:rPr>
              <a:t> social.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Tujuan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utama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orang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berafiliasi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adalah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memperoleh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persahabatan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rekannya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organisasi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lebih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menyukai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situasi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kooperatif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daripada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persaingan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,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dan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sangat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menyukai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hubungan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melibatkan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derajat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pemahaman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timbal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balik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yang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tinggi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ff3"/>
            </a:endParaRPr>
          </a:p>
        </p:txBody>
      </p:sp>
    </p:spTree>
    <p:extLst>
      <p:ext uri="{BB962C8B-B14F-4D97-AF65-F5344CB8AC3E}">
        <p14:creationId xmlns:p14="http://schemas.microsoft.com/office/powerpoint/2010/main" val="239437672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2" descr="Teori Tiga Kebutuhan Mc Clelland : Prestasi, Kekuasaan dan Affiliasi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3141" y="82826"/>
            <a:ext cx="5231433" cy="39235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268" name="Picture 4" descr="David mcclelland's theory, 58% spento grande affare - www.misolc.com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84574" y="2859777"/>
            <a:ext cx="6042991" cy="38968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441667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801755" y="406281"/>
            <a:ext cx="10946295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err="1">
                <a:solidFill>
                  <a:srgbClr val="000000"/>
                </a:solidFill>
                <a:latin typeface="ff2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2"/>
              </a:rPr>
              <a:t>-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Kontemporer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2"/>
              </a:rPr>
              <a:t>Mengenai</a:t>
            </a:r>
            <a:r>
              <a:rPr lang="en-US" dirty="0">
                <a:solidFill>
                  <a:srgbClr val="000000"/>
                </a:solidFill>
                <a:latin typeface="ff2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2"/>
              </a:rPr>
              <a:t>Motivasi</a:t>
            </a:r>
            <a:endParaRPr lang="en-US" dirty="0" smtClean="0">
              <a:solidFill>
                <a:srgbClr val="000000"/>
              </a:solidFill>
              <a:latin typeface="ff2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ff2"/>
              </a:rPr>
              <a:t> </a:t>
            </a:r>
            <a:endParaRPr lang="en-US" dirty="0">
              <a:solidFill>
                <a:srgbClr val="000000"/>
              </a:solidFill>
              <a:latin typeface="ff2"/>
            </a:endParaRPr>
          </a:p>
          <a:p>
            <a:r>
              <a:rPr lang="en-US" dirty="0" err="1">
                <a:solidFill>
                  <a:srgbClr val="000000"/>
                </a:solidFill>
                <a:latin typeface="ff3"/>
              </a:rPr>
              <a:t>Teori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ini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memiliki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satu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persamaan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yaitu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masing-masing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memiliki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tingkat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yang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wajar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atas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dokumentasi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pendukung</a:t>
            </a:r>
            <a:r>
              <a:rPr lang="en-US" dirty="0">
                <a:solidFill>
                  <a:srgbClr val="000000"/>
                </a:solidFill>
                <a:latin typeface="ff3"/>
              </a:rPr>
              <a:t> yang valid.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Lalu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kita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meyebutnya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sebagai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teori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kontemporer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karena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merupakan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pernyataan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pemikiran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terkini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menjelaskan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ff3"/>
              </a:rPr>
              <a:t>motivasi</a:t>
            </a:r>
            <a:r>
              <a:rPr lang="en-US" dirty="0" smtClean="0">
                <a:solidFill>
                  <a:srgbClr val="000000"/>
                </a:solidFill>
                <a:latin typeface="ff3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ff3"/>
              </a:rPr>
              <a:t>pekerja</a:t>
            </a:r>
            <a:r>
              <a:rPr lang="en-US" dirty="0">
                <a:solidFill>
                  <a:srgbClr val="000000"/>
                </a:solidFill>
                <a:latin typeface="ff3"/>
              </a:rPr>
              <a:t>.</a:t>
            </a:r>
            <a:endParaRPr lang="en-US" b="0" i="0" dirty="0">
              <a:solidFill>
                <a:srgbClr val="000000"/>
              </a:solidFill>
              <a:effectLst/>
              <a:latin typeface="ff3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801755" y="1883609"/>
            <a:ext cx="11532705" cy="49552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1.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penentuan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nasib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sendiri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dirty="0" err="1"/>
              <a:t>Teori</a:t>
            </a:r>
            <a:r>
              <a:rPr lang="en-US" sz="1600" dirty="0"/>
              <a:t> </a:t>
            </a:r>
            <a:r>
              <a:rPr lang="en-US" sz="1600" dirty="0" err="1"/>
              <a:t>ini</a:t>
            </a:r>
            <a:r>
              <a:rPr lang="en-US" sz="1600" dirty="0"/>
              <a:t> </a:t>
            </a:r>
            <a:r>
              <a:rPr lang="en-US" sz="1600" dirty="0" err="1"/>
              <a:t>menjelaskan</a:t>
            </a:r>
            <a:r>
              <a:rPr lang="en-US" sz="1600" dirty="0"/>
              <a:t> </a:t>
            </a:r>
            <a:r>
              <a:rPr lang="en-US" sz="1600" dirty="0" err="1"/>
              <a:t>motivasi</a:t>
            </a:r>
            <a:r>
              <a:rPr lang="en-US" sz="1600" dirty="0"/>
              <a:t> yang </a:t>
            </a:r>
            <a:r>
              <a:rPr lang="en-US" sz="1600" dirty="0" err="1"/>
              <a:t>memusatkan</a:t>
            </a:r>
            <a:r>
              <a:rPr lang="en-US" sz="1600" dirty="0"/>
              <a:t> </a:t>
            </a:r>
            <a:r>
              <a:rPr lang="en-US" sz="1600" dirty="0" err="1"/>
              <a:t>perhatian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pengaruh</a:t>
            </a:r>
            <a:r>
              <a:rPr lang="en-US" sz="1600" dirty="0"/>
              <a:t> </a:t>
            </a:r>
            <a:r>
              <a:rPr lang="en-US" sz="1600" dirty="0" smtClean="0"/>
              <a:t>yang </a:t>
            </a:r>
            <a:r>
              <a:rPr lang="en-US" sz="1600" dirty="0" err="1" smtClean="0"/>
              <a:t>menguntungkan</a:t>
            </a:r>
            <a:r>
              <a:rPr lang="en-US" sz="1600" dirty="0" smtClean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motivasi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intrinsic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pengaruh</a:t>
            </a:r>
            <a:r>
              <a:rPr lang="en-US" sz="1600" dirty="0"/>
              <a:t> yang </a:t>
            </a:r>
            <a:r>
              <a:rPr lang="en-US" sz="1600" dirty="0" err="1" smtClean="0"/>
              <a:t>merugikan</a:t>
            </a:r>
            <a:r>
              <a:rPr lang="en-US" sz="1600" dirty="0" smtClean="0"/>
              <a:t> </a:t>
            </a:r>
            <a:r>
              <a:rPr lang="en-US" sz="1600" dirty="0" err="1" smtClean="0"/>
              <a:t>bagi</a:t>
            </a:r>
            <a:r>
              <a:rPr lang="en-US" sz="1600" dirty="0" smtClean="0"/>
              <a:t> </a:t>
            </a:r>
            <a:r>
              <a:rPr lang="en-US" sz="1600" dirty="0" err="1"/>
              <a:t>motivasi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ekstrinsik</a:t>
            </a:r>
            <a:r>
              <a:rPr lang="en-US" sz="1600" dirty="0"/>
              <a:t>.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2.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evaluasi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kognitif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versi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</a:t>
            </a:r>
            <a:r>
              <a:rPr lang="en-US" sz="1600" dirty="0" err="1"/>
              <a:t>teori</a:t>
            </a:r>
            <a:r>
              <a:rPr lang="en-US" sz="1600" dirty="0"/>
              <a:t> </a:t>
            </a:r>
            <a:r>
              <a:rPr lang="en-US" sz="1600" dirty="0" err="1"/>
              <a:t>penentuan</a:t>
            </a:r>
            <a:r>
              <a:rPr lang="en-US" sz="1600" dirty="0"/>
              <a:t> </a:t>
            </a:r>
            <a:r>
              <a:rPr lang="en-US" sz="1600" dirty="0" err="1"/>
              <a:t>nasib</a:t>
            </a:r>
            <a:r>
              <a:rPr lang="en-US" sz="1600" dirty="0"/>
              <a:t> </a:t>
            </a:r>
            <a:r>
              <a:rPr lang="en-US" sz="1600" dirty="0" err="1"/>
              <a:t>sendiri</a:t>
            </a:r>
            <a:r>
              <a:rPr lang="en-US" sz="1600" dirty="0"/>
              <a:t> yang </a:t>
            </a:r>
            <a:r>
              <a:rPr lang="en-US" sz="1600" dirty="0" err="1"/>
              <a:t>berpegang</a:t>
            </a:r>
            <a:r>
              <a:rPr lang="en-US" sz="1600" dirty="0"/>
              <a:t> </a:t>
            </a:r>
            <a:r>
              <a:rPr lang="en-US" sz="1600" dirty="0" err="1"/>
              <a:t>teguh</a:t>
            </a:r>
            <a:r>
              <a:rPr lang="en-US" sz="1600" dirty="0"/>
              <a:t> </a:t>
            </a:r>
            <a:r>
              <a:rPr lang="en-US" sz="1600" dirty="0" err="1" smtClean="0"/>
              <a:t>pada</a:t>
            </a:r>
            <a:r>
              <a:rPr lang="en-US" sz="1600" dirty="0" smtClean="0"/>
              <a:t> </a:t>
            </a:r>
            <a:r>
              <a:rPr lang="en-US" sz="1600" dirty="0" err="1" smtClean="0"/>
              <a:t>mengalokasikan</a:t>
            </a:r>
            <a:r>
              <a:rPr lang="en-US" sz="1600" dirty="0" smtClean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</a:t>
            </a:r>
            <a:r>
              <a:rPr lang="en-US" sz="1600" dirty="0" err="1"/>
              <a:t>ekstrinsik</a:t>
            </a:r>
            <a:r>
              <a:rPr lang="en-US" sz="1600" dirty="0"/>
              <a:t> </a:t>
            </a:r>
            <a:r>
              <a:rPr lang="en-US" sz="1600" dirty="0" err="1"/>
              <a:t>atas</a:t>
            </a:r>
            <a:r>
              <a:rPr lang="en-US" sz="1600" dirty="0"/>
              <a:t> </a:t>
            </a:r>
            <a:r>
              <a:rPr lang="en-US" sz="1600" dirty="0" err="1"/>
              <a:t>perilaku</a:t>
            </a:r>
            <a:r>
              <a:rPr lang="en-US" sz="1600" dirty="0"/>
              <a:t> yang </a:t>
            </a:r>
            <a:r>
              <a:rPr lang="en-US" sz="1600" dirty="0" err="1"/>
              <a:t>sebelumnya</a:t>
            </a:r>
            <a:r>
              <a:rPr lang="en-US" sz="1600" dirty="0"/>
              <a:t> </a:t>
            </a:r>
            <a:r>
              <a:rPr lang="en-US" sz="1600" dirty="0" err="1" smtClean="0"/>
              <a:t>telah</a:t>
            </a:r>
            <a:r>
              <a:rPr lang="en-US" sz="1600" dirty="0" smtClean="0"/>
              <a:t> </a:t>
            </a:r>
            <a:r>
              <a:rPr lang="en-US" sz="1600" dirty="0" err="1" smtClean="0"/>
              <a:t>memperoleh</a:t>
            </a:r>
            <a:r>
              <a:rPr lang="en-US" sz="1600" dirty="0" smtClean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secara</a:t>
            </a:r>
            <a:r>
              <a:rPr lang="en-US" sz="1600" dirty="0"/>
              <a:t> intrinsic yang </a:t>
            </a:r>
            <a:r>
              <a:rPr lang="en-US" sz="1600" dirty="0" err="1"/>
              <a:t>cenderung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 smtClean="0"/>
              <a:t>penurunan</a:t>
            </a:r>
            <a:r>
              <a:rPr lang="en-US" sz="1600" dirty="0" smtClean="0"/>
              <a:t> </a:t>
            </a:r>
            <a:r>
              <a:rPr lang="en-US" sz="1600" dirty="0" err="1" smtClean="0"/>
              <a:t>keseluruhan</a:t>
            </a:r>
            <a:r>
              <a:rPr lang="en-US" sz="1600" dirty="0" smtClean="0"/>
              <a:t> </a:t>
            </a:r>
            <a:r>
              <a:rPr lang="en-US" sz="1600" dirty="0" err="1"/>
              <a:t>tingkat</a:t>
            </a:r>
            <a:r>
              <a:rPr lang="en-US" sz="1600" dirty="0"/>
              <a:t> </a:t>
            </a:r>
            <a:r>
              <a:rPr lang="en-US" sz="1600" dirty="0" err="1"/>
              <a:t>motivasi</a:t>
            </a:r>
            <a:r>
              <a:rPr lang="en-US" sz="1600" dirty="0"/>
              <a:t>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imbalan</a:t>
            </a:r>
            <a:r>
              <a:rPr lang="en-US" sz="1600" dirty="0"/>
              <a:t> </a:t>
            </a:r>
            <a:r>
              <a:rPr lang="en-US" sz="1600" dirty="0" err="1"/>
              <a:t>terlihat</a:t>
            </a:r>
            <a:r>
              <a:rPr lang="en-US" sz="1600" dirty="0"/>
              <a:t> </a:t>
            </a:r>
            <a:r>
              <a:rPr lang="en-US" sz="1600" dirty="0" err="1"/>
              <a:t>sebagai</a:t>
            </a:r>
            <a:r>
              <a:rPr lang="en-US" sz="1600" dirty="0"/>
              <a:t> </a:t>
            </a:r>
            <a:r>
              <a:rPr lang="en-US" sz="1600" dirty="0" err="1"/>
              <a:t>pengendalian</a:t>
            </a:r>
            <a:r>
              <a:rPr lang="en-US" sz="1600" dirty="0"/>
              <a:t>.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3.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penetapan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tujuan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teori</a:t>
            </a:r>
            <a:r>
              <a:rPr lang="en-US" sz="1600" dirty="0"/>
              <a:t> yang </a:t>
            </a:r>
            <a:r>
              <a:rPr lang="en-US" sz="1600" dirty="0" err="1"/>
              <a:t>mengatakan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tujuan</a:t>
            </a:r>
            <a:r>
              <a:rPr lang="en-US" sz="1600" dirty="0"/>
              <a:t> </a:t>
            </a:r>
            <a:r>
              <a:rPr lang="en-US" sz="1600" dirty="0" err="1"/>
              <a:t>spesifik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sulit</a:t>
            </a:r>
            <a:r>
              <a:rPr lang="en-US" sz="1600" dirty="0"/>
              <a:t> </a:t>
            </a:r>
            <a:r>
              <a:rPr lang="en-US" sz="1600" dirty="0" err="1"/>
              <a:t>dengan</a:t>
            </a:r>
            <a:r>
              <a:rPr lang="en-US" sz="1600" dirty="0"/>
              <a:t> </a:t>
            </a:r>
            <a:r>
              <a:rPr lang="en-US" sz="1600" dirty="0" err="1" smtClean="0"/>
              <a:t>umpan</a:t>
            </a:r>
            <a:r>
              <a:rPr lang="en-US" sz="1600" dirty="0" smtClean="0"/>
              <a:t> </a:t>
            </a:r>
            <a:r>
              <a:rPr lang="en-US" sz="1600" dirty="0" err="1" smtClean="0"/>
              <a:t>balik</a:t>
            </a:r>
            <a:r>
              <a:rPr lang="en-US" sz="1600" dirty="0" smtClean="0"/>
              <a:t> </a:t>
            </a:r>
            <a:r>
              <a:rPr lang="en-US" sz="1600" dirty="0" err="1"/>
              <a:t>akan</a:t>
            </a:r>
            <a:r>
              <a:rPr lang="en-US" sz="1600" dirty="0"/>
              <a:t> </a:t>
            </a:r>
            <a:r>
              <a:rPr lang="en-US" sz="1600" dirty="0" err="1"/>
              <a:t>mengarahkan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kinerja</a:t>
            </a:r>
            <a:r>
              <a:rPr lang="en-US" sz="1600" dirty="0"/>
              <a:t> yang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tinggi</a:t>
            </a:r>
            <a:r>
              <a:rPr lang="en-US" sz="1600" dirty="0"/>
              <a:t>. 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4.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efikasi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diri</a:t>
            </a:r>
            <a:endParaRPr lang="en-US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keyakinan</a:t>
            </a:r>
            <a:r>
              <a:rPr lang="en-US" sz="1600" dirty="0"/>
              <a:t> </a:t>
            </a:r>
            <a:r>
              <a:rPr lang="en-US" sz="1600" dirty="0" err="1"/>
              <a:t>individu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dia</a:t>
            </a:r>
            <a:r>
              <a:rPr lang="en-US" sz="1600" dirty="0"/>
              <a:t> </a:t>
            </a:r>
            <a:r>
              <a:rPr lang="en-US" sz="1600" dirty="0" err="1"/>
              <a:t>mampu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 smtClean="0"/>
              <a:t>melaksanakan</a:t>
            </a:r>
            <a:r>
              <a:rPr lang="en-US" sz="1600" dirty="0" smtClean="0"/>
              <a:t> </a:t>
            </a:r>
            <a:r>
              <a:rPr lang="en-US" sz="1600" dirty="0" err="1" smtClean="0"/>
              <a:t>tugas</a:t>
            </a:r>
            <a:r>
              <a:rPr lang="en-US" sz="1600" dirty="0" smtClean="0"/>
              <a:t>.</a:t>
            </a:r>
            <a:endParaRPr lang="en-US" sz="1600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5.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penguatan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teori</a:t>
            </a:r>
            <a:r>
              <a:rPr lang="en-US" sz="1600" dirty="0"/>
              <a:t> yang </a:t>
            </a:r>
            <a:r>
              <a:rPr lang="en-US" sz="1600" dirty="0" err="1"/>
              <a:t>mengatakan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perilaku</a:t>
            </a:r>
            <a:r>
              <a:rPr lang="en-US" sz="1600" dirty="0"/>
              <a:t> </a:t>
            </a:r>
            <a:r>
              <a:rPr lang="en-US" sz="1600" dirty="0" err="1"/>
              <a:t>merupakan</a:t>
            </a:r>
            <a:r>
              <a:rPr lang="en-US" sz="1600" dirty="0"/>
              <a:t> </a:t>
            </a:r>
            <a:r>
              <a:rPr lang="en-US" sz="1600" dirty="0" err="1"/>
              <a:t>fungsi</a:t>
            </a:r>
            <a:r>
              <a:rPr lang="en-US" sz="1600" dirty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konsekuensinya</a:t>
            </a:r>
            <a:endParaRPr lang="en-US" sz="1600" dirty="0"/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6.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keadilan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1600" dirty="0" err="1"/>
              <a:t>Suatu</a:t>
            </a:r>
            <a:r>
              <a:rPr lang="en-US" sz="1600" dirty="0"/>
              <a:t> </a:t>
            </a:r>
            <a:r>
              <a:rPr lang="en-US" sz="1600" dirty="0" err="1"/>
              <a:t>teori</a:t>
            </a:r>
            <a:r>
              <a:rPr lang="en-US" sz="1600" dirty="0"/>
              <a:t> yang </a:t>
            </a:r>
            <a:r>
              <a:rPr lang="en-US" sz="1600" dirty="0" err="1"/>
              <a:t>menyatakan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perbandingan</a:t>
            </a:r>
            <a:r>
              <a:rPr lang="en-US" sz="1600" dirty="0"/>
              <a:t> individual </a:t>
            </a:r>
            <a:r>
              <a:rPr lang="en-US" sz="1600" dirty="0" err="1"/>
              <a:t>mengenai</a:t>
            </a:r>
            <a:r>
              <a:rPr lang="en-US" sz="1600" dirty="0"/>
              <a:t> </a:t>
            </a:r>
            <a:r>
              <a:rPr lang="en-US" sz="1600" dirty="0" smtClean="0"/>
              <a:t>input </a:t>
            </a:r>
            <a:r>
              <a:rPr lang="en-US" sz="1600" dirty="0" err="1" smtClean="0"/>
              <a:t>dan</a:t>
            </a:r>
            <a:r>
              <a:rPr lang="en-US" sz="1600" dirty="0" smtClean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pekerjaan</a:t>
            </a:r>
            <a:r>
              <a:rPr lang="en-US" sz="1600" dirty="0"/>
              <a:t> </a:t>
            </a:r>
            <a:r>
              <a:rPr lang="en-US" sz="1600" dirty="0" err="1"/>
              <a:t>mereka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berespons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/>
              <a:t>menhilangkan</a:t>
            </a:r>
            <a:r>
              <a:rPr lang="en-US" sz="1600" dirty="0"/>
              <a:t> </a:t>
            </a:r>
            <a:r>
              <a:rPr lang="en-US" sz="1600" dirty="0" err="1"/>
              <a:t>ketidakadilan</a:t>
            </a:r>
            <a:r>
              <a:rPr lang="en-US" sz="1600" dirty="0" smtClean="0"/>
              <a:t>.</a:t>
            </a:r>
          </a:p>
          <a:p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7.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Teori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  <a:r>
              <a:rPr lang="en-US" dirty="0" err="1">
                <a:solidFill>
                  <a:schemeClr val="accent1">
                    <a:lumMod val="75000"/>
                  </a:schemeClr>
                </a:solidFill>
              </a:rPr>
              <a:t>ekspektansi</a:t>
            </a:r>
            <a:r>
              <a:rPr lang="en-US" dirty="0">
                <a:solidFill>
                  <a:schemeClr val="accent1">
                    <a:lumMod val="75000"/>
                  </a:schemeClr>
                </a:solidFill>
              </a:rPr>
              <a:t> </a:t>
            </a:r>
          </a:p>
          <a:p>
            <a:r>
              <a:rPr lang="en-US" sz="1600" dirty="0" err="1"/>
              <a:t>Teori</a:t>
            </a:r>
            <a:r>
              <a:rPr lang="en-US" sz="1600" dirty="0"/>
              <a:t> yang </a:t>
            </a:r>
            <a:r>
              <a:rPr lang="en-US" sz="1600" dirty="0" err="1"/>
              <a:t>menyatakan</a:t>
            </a:r>
            <a:r>
              <a:rPr lang="en-US" sz="1600" dirty="0"/>
              <a:t> </a:t>
            </a:r>
            <a:r>
              <a:rPr lang="en-US" sz="1600" dirty="0" err="1"/>
              <a:t>bahwa</a:t>
            </a:r>
            <a:r>
              <a:rPr lang="en-US" sz="1600" dirty="0"/>
              <a:t> </a:t>
            </a:r>
            <a:r>
              <a:rPr lang="en-US" sz="1600" dirty="0" err="1"/>
              <a:t>kekuatan</a:t>
            </a:r>
            <a:r>
              <a:rPr lang="en-US" sz="1600" dirty="0"/>
              <a:t> </a:t>
            </a:r>
            <a:r>
              <a:rPr lang="en-US" sz="1600" dirty="0" err="1"/>
              <a:t>kecenderungan</a:t>
            </a:r>
            <a:r>
              <a:rPr lang="en-US" sz="1600" dirty="0"/>
              <a:t> </a:t>
            </a:r>
            <a:r>
              <a:rPr lang="en-US" sz="1600" dirty="0" err="1"/>
              <a:t>kita</a:t>
            </a:r>
            <a:r>
              <a:rPr lang="en-US" sz="1600" dirty="0"/>
              <a:t> </a:t>
            </a:r>
            <a:r>
              <a:rPr lang="en-US" sz="1600" dirty="0" err="1"/>
              <a:t>untuk</a:t>
            </a:r>
            <a:r>
              <a:rPr lang="en-US" sz="1600" dirty="0"/>
              <a:t> </a:t>
            </a:r>
            <a:r>
              <a:rPr lang="en-US" sz="1600" dirty="0" err="1" smtClean="0"/>
              <a:t>bertindak</a:t>
            </a:r>
            <a:r>
              <a:rPr lang="en-US" sz="1600" dirty="0" smtClean="0"/>
              <a:t> </a:t>
            </a:r>
            <a:r>
              <a:rPr lang="en-US" sz="1600" dirty="0" err="1" smtClean="0"/>
              <a:t>dengan</a:t>
            </a:r>
            <a:r>
              <a:rPr lang="en-US" sz="1600" dirty="0" smtClean="0"/>
              <a:t> </a:t>
            </a:r>
            <a:r>
              <a:rPr lang="en-US" sz="1600" dirty="0" err="1"/>
              <a:t>cara</a:t>
            </a:r>
            <a:r>
              <a:rPr lang="en-US" sz="1600" dirty="0"/>
              <a:t> </a:t>
            </a:r>
            <a:r>
              <a:rPr lang="en-US" sz="1600" dirty="0" err="1"/>
              <a:t>tertentu</a:t>
            </a:r>
            <a:r>
              <a:rPr lang="en-US" sz="1600" dirty="0"/>
              <a:t> </a:t>
            </a:r>
            <a:r>
              <a:rPr lang="en-US" sz="1600" dirty="0" err="1"/>
              <a:t>bergantung</a:t>
            </a:r>
            <a:r>
              <a:rPr lang="en-US" sz="1600" dirty="0"/>
              <a:t> </a:t>
            </a:r>
            <a:r>
              <a:rPr lang="en-US" sz="1600" dirty="0" err="1"/>
              <a:t>pada</a:t>
            </a:r>
            <a:r>
              <a:rPr lang="en-US" sz="1600" dirty="0"/>
              <a:t> </a:t>
            </a:r>
            <a:r>
              <a:rPr lang="en-US" sz="1600" dirty="0" err="1"/>
              <a:t>kekuatan</a:t>
            </a:r>
            <a:r>
              <a:rPr lang="en-US" sz="1600" dirty="0"/>
              <a:t> </a:t>
            </a:r>
            <a:r>
              <a:rPr lang="en-US" sz="1600" dirty="0" err="1"/>
              <a:t>ekspektasi</a:t>
            </a:r>
            <a:r>
              <a:rPr lang="en-US" sz="1600" dirty="0"/>
              <a:t> </a:t>
            </a:r>
            <a:r>
              <a:rPr lang="en-US" sz="1600" dirty="0" err="1"/>
              <a:t>terhadap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 smtClean="0"/>
              <a:t>dari</a:t>
            </a:r>
            <a:r>
              <a:rPr lang="en-US" sz="1600" dirty="0" smtClean="0"/>
              <a:t> </a:t>
            </a:r>
            <a:r>
              <a:rPr lang="en-US" sz="1600" dirty="0" err="1" smtClean="0"/>
              <a:t>tindakan</a:t>
            </a:r>
            <a:r>
              <a:rPr lang="en-US" sz="1600" dirty="0" smtClean="0"/>
              <a:t> </a:t>
            </a:r>
            <a:r>
              <a:rPr lang="en-US" sz="1600" dirty="0" err="1"/>
              <a:t>itu</a:t>
            </a:r>
            <a:r>
              <a:rPr lang="en-US" sz="1600" dirty="0"/>
              <a:t> </a:t>
            </a:r>
            <a:r>
              <a:rPr lang="en-US" sz="1600" dirty="0" err="1"/>
              <a:t>dan</a:t>
            </a:r>
            <a:r>
              <a:rPr lang="en-US" sz="1600" dirty="0"/>
              <a:t> </a:t>
            </a:r>
            <a:r>
              <a:rPr lang="en-US" sz="1600" dirty="0" err="1"/>
              <a:t>keterkaitan</a:t>
            </a:r>
            <a:r>
              <a:rPr lang="en-US" sz="1600" dirty="0"/>
              <a:t> </a:t>
            </a:r>
            <a:r>
              <a:rPr lang="en-US" sz="1600" dirty="0" err="1"/>
              <a:t>individu</a:t>
            </a:r>
            <a:r>
              <a:rPr lang="en-US" sz="1600" dirty="0"/>
              <a:t> </a:t>
            </a:r>
            <a:r>
              <a:rPr lang="en-US" sz="1600" dirty="0" err="1"/>
              <a:t>kepada</a:t>
            </a:r>
            <a:r>
              <a:rPr lang="en-US" sz="1600" dirty="0"/>
              <a:t> </a:t>
            </a:r>
            <a:r>
              <a:rPr lang="en-US" sz="1600" dirty="0" err="1"/>
              <a:t>hasil</a:t>
            </a:r>
            <a:r>
              <a:rPr lang="en-US" sz="1600" dirty="0"/>
              <a:t> </a:t>
            </a:r>
            <a:r>
              <a:rPr lang="en-US" sz="1600" dirty="0" err="1"/>
              <a:t>tersebut</a:t>
            </a:r>
            <a:r>
              <a:rPr lang="en-US" sz="1600" dirty="0" smtClean="0"/>
              <a:t>.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5428852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444870" y="352047"/>
            <a:ext cx="291618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dirty="0" smtClean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/>
              </a:rPr>
              <a:t>III. Meningkatkan </a:t>
            </a:r>
            <a:r>
              <a:rPr lang="fi-FI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ource Sans Pro"/>
              </a:rPr>
              <a:t>Motivasi </a:t>
            </a:r>
            <a:endParaRPr lang="en-US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91817" y="1178940"/>
            <a:ext cx="6284843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Source Sans Pro"/>
                <a:hlinkClick r:id="rId2"/>
              </a:rPr>
              <a:t>Pengujian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 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hubungan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antara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kinerja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cukup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sulit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dilakukan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,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namun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para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psikolog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secara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umum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setuju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bahwa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peningkatan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motivasi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karyawan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akan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menghasilkan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peningkatan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pada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kinerjanya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.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91817" y="2543196"/>
            <a:ext cx="8640418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Source Sans Pro"/>
              </a:rPr>
              <a:t>Empat</a:t>
            </a:r>
            <a:r>
              <a:rPr lang="en-US" b="1" dirty="0">
                <a:latin typeface="Source Sans Pro"/>
              </a:rPr>
              <a:t> </a:t>
            </a:r>
            <a:r>
              <a:rPr lang="en-US" b="1" dirty="0" err="1">
                <a:latin typeface="Source Sans Pro"/>
              </a:rPr>
              <a:t>Pola</a:t>
            </a:r>
            <a:r>
              <a:rPr lang="en-US" b="1" dirty="0">
                <a:latin typeface="Source Sans Pro"/>
              </a:rPr>
              <a:t> </a:t>
            </a:r>
            <a:r>
              <a:rPr lang="en-US" b="1" dirty="0" err="1">
                <a:latin typeface="Source Sans Pro"/>
              </a:rPr>
              <a:t>Motivasi</a:t>
            </a:r>
            <a:r>
              <a:rPr lang="en-US" b="1" dirty="0">
                <a:latin typeface="Source Sans Pro"/>
              </a:rPr>
              <a:t>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1. Achievement 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Motivation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•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Tantangan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Source Sans Pro"/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kemajuan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pertumbuhan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2. Affiliation 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Motivation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Dorongan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melakukan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hubungan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dengan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orang 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lain</a:t>
            </a: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3. Competence 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Motivation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Dorongan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berprestasi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smtClean="0">
                <a:solidFill>
                  <a:srgbClr val="000000"/>
                </a:solidFill>
                <a:latin typeface="Source Sans Pro"/>
                <a:sym typeface="Wingdings" panose="05000000000000000000" pitchFamily="2" charset="2"/>
              </a:rPr>
              <a:t>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mutu</a:t>
            </a:r>
            <a:r>
              <a:rPr lang="en-US" dirty="0" smtClean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 smtClean="0">
                <a:solidFill>
                  <a:srgbClr val="000000"/>
                </a:solidFill>
                <a:latin typeface="Source Sans Pro"/>
              </a:rPr>
              <a:t>pekerjaan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4. Power 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Motivation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Dorongan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untuk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mengendalikan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keadaan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Mengambil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resiko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dalam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bertindak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endParaRPr lang="en-US" dirty="0" smtClean="0">
              <a:solidFill>
                <a:srgbClr val="000000"/>
              </a:solidFill>
              <a:latin typeface="Source Sans Pro"/>
            </a:endParaRPr>
          </a:p>
          <a:p>
            <a:r>
              <a:rPr lang="en-US" dirty="0" smtClean="0">
                <a:solidFill>
                  <a:srgbClr val="000000"/>
                </a:solidFill>
                <a:latin typeface="Source Sans Pro"/>
              </a:rPr>
              <a:t>•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Perlu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didukung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oleh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ke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tiga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</a:t>
            </a:r>
            <a:r>
              <a:rPr lang="en-US" dirty="0" err="1">
                <a:solidFill>
                  <a:srgbClr val="000000"/>
                </a:solidFill>
                <a:latin typeface="Source Sans Pro"/>
              </a:rPr>
              <a:t>pola</a:t>
            </a:r>
            <a:r>
              <a:rPr lang="en-US" dirty="0">
                <a:solidFill>
                  <a:srgbClr val="000000"/>
                </a:solidFill>
                <a:latin typeface="Source Sans Pro"/>
              </a:rPr>
              <a:t> yang lain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5457133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901148" y="595126"/>
            <a:ext cx="7875104" cy="48013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b="1" dirty="0" err="1">
                <a:latin typeface="Source Sans Pro"/>
              </a:rPr>
              <a:t>Tujuan</a:t>
            </a:r>
            <a:r>
              <a:rPr lang="en-US" b="1" dirty="0">
                <a:latin typeface="Source Sans Pro"/>
              </a:rPr>
              <a:t> </a:t>
            </a:r>
            <a:r>
              <a:rPr lang="en-US" b="1" dirty="0" err="1">
                <a:latin typeface="Source Sans Pro"/>
              </a:rPr>
              <a:t>Memotivasi</a:t>
            </a:r>
            <a:r>
              <a:rPr lang="en-US" b="1" dirty="0">
                <a:latin typeface="Source Sans Pro"/>
              </a:rPr>
              <a:t> </a:t>
            </a:r>
            <a:r>
              <a:rPr lang="en-US" b="1" dirty="0" err="1" smtClean="0">
                <a:latin typeface="Source Sans Pro"/>
              </a:rPr>
              <a:t>Pekerja</a:t>
            </a:r>
            <a:endParaRPr lang="en-US" b="1" dirty="0" smtClean="0">
              <a:latin typeface="Source Sans Pro"/>
            </a:endParaRPr>
          </a:p>
          <a:p>
            <a:r>
              <a:rPr lang="en-US" b="1" dirty="0" smtClean="0">
                <a:latin typeface="Source Sans Pro"/>
              </a:rPr>
              <a:t> </a:t>
            </a:r>
          </a:p>
          <a:p>
            <a:pPr>
              <a:lnSpc>
                <a:spcPct val="150000"/>
              </a:lnSpc>
            </a:pPr>
            <a:r>
              <a:rPr lang="en-US" b="1" dirty="0" smtClean="0">
                <a:latin typeface="Source Sans Pro"/>
              </a:rPr>
              <a:t>• </a:t>
            </a:r>
            <a:r>
              <a:rPr lang="en-US" dirty="0" err="1" smtClean="0">
                <a:latin typeface="Source Sans Pro"/>
              </a:rPr>
              <a:t>Mendorong</a:t>
            </a:r>
            <a:r>
              <a:rPr lang="en-US" dirty="0" smtClean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gairah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dan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semangat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pekerja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Meningkatkan</a:t>
            </a:r>
            <a:r>
              <a:rPr lang="en-US" dirty="0">
                <a:latin typeface="Source Sans Pro"/>
              </a:rPr>
              <a:t> moral </a:t>
            </a:r>
            <a:r>
              <a:rPr lang="en-US" dirty="0" err="1">
                <a:latin typeface="Source Sans Pro"/>
              </a:rPr>
              <a:t>dan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kepuasan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kerja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Meningkatkan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produktivitas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Mempertahankan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stabilitas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dan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loyalitas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Meningkatkan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kedisiplinan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Menciptakan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suasana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dan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hubungan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kerja</a:t>
            </a:r>
            <a:r>
              <a:rPr lang="en-US" dirty="0">
                <a:latin typeface="Source Sans Pro"/>
              </a:rPr>
              <a:t> yang </a:t>
            </a:r>
            <a:r>
              <a:rPr lang="en-US" dirty="0" err="1">
                <a:latin typeface="Source Sans Pro"/>
              </a:rPr>
              <a:t>baik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Meningkatkan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kreativitas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dan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partisipasi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Meingkatkan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kesejahteraan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Meningkatkan</a:t>
            </a:r>
            <a:r>
              <a:rPr lang="en-US" dirty="0">
                <a:latin typeface="Source Sans Pro"/>
              </a:rPr>
              <a:t> rasa </a:t>
            </a:r>
            <a:r>
              <a:rPr lang="en-US" dirty="0" err="1">
                <a:latin typeface="Source Sans Pro"/>
              </a:rPr>
              <a:t>tanggung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jawab</a:t>
            </a:r>
            <a:r>
              <a:rPr lang="en-US" dirty="0">
                <a:latin typeface="Source Sans Pro"/>
              </a:rPr>
              <a:t> </a:t>
            </a:r>
            <a:endParaRPr lang="en-US" dirty="0" smtClean="0">
              <a:latin typeface="Source Sans Pro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Source Sans Pro"/>
              </a:rPr>
              <a:t>• </a:t>
            </a:r>
            <a:r>
              <a:rPr lang="en-US" dirty="0" err="1">
                <a:latin typeface="Source Sans Pro"/>
              </a:rPr>
              <a:t>Meningkatkan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efisiensi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penggunaan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alat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dan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bahan</a:t>
            </a:r>
            <a:r>
              <a:rPr lang="en-US" dirty="0">
                <a:latin typeface="Source Sans Pro"/>
              </a:rPr>
              <a:t> </a:t>
            </a:r>
            <a:r>
              <a:rPr lang="en-US" dirty="0" err="1">
                <a:latin typeface="Source Sans Pro"/>
              </a:rPr>
              <a:t>baku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135237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ow Great Managers Motivate Their Employees at Work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39956" y="576469"/>
            <a:ext cx="8483048" cy="56553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62101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10 Scientifically Proven Ways to Motivate Employe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3584" y="1085365"/>
            <a:ext cx="7466772" cy="4858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9118613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 descr="Beyond the Promotion and Raise - How to Motivate Employees | EW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326" y="710648"/>
            <a:ext cx="9256135" cy="5640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8242506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208285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381</TotalTime>
  <Words>1188</Words>
  <Application>Microsoft Office PowerPoint</Application>
  <PresentationFormat>Widescreen</PresentationFormat>
  <Paragraphs>123</Paragraphs>
  <Slides>23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33" baseType="lpstr">
      <vt:lpstr>Arial</vt:lpstr>
      <vt:lpstr>Calibri</vt:lpstr>
      <vt:lpstr>Calibri Light</vt:lpstr>
      <vt:lpstr>ff2</vt:lpstr>
      <vt:lpstr>ff3</vt:lpstr>
      <vt:lpstr>ff4</vt:lpstr>
      <vt:lpstr>Google Sans</vt:lpstr>
      <vt:lpstr>Source Sans Pro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Novrigent</dc:creator>
  <cp:lastModifiedBy>Novrigent</cp:lastModifiedBy>
  <cp:revision>18</cp:revision>
  <dcterms:created xsi:type="dcterms:W3CDTF">2023-09-30T01:48:43Z</dcterms:created>
  <dcterms:modified xsi:type="dcterms:W3CDTF">2023-10-07T04:20:11Z</dcterms:modified>
</cp:coreProperties>
</file>